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16459200" cy="34747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FFFF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3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5686639"/>
            <a:ext cx="13990320" cy="1209717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8250326"/>
            <a:ext cx="12344400" cy="8389194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33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7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1849967"/>
            <a:ext cx="3549015" cy="294466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1849967"/>
            <a:ext cx="10441305" cy="294466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9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8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8662680"/>
            <a:ext cx="14196060" cy="14453867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23253287"/>
            <a:ext cx="14196060" cy="7600947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82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46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9249833"/>
            <a:ext cx="6995160" cy="22046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9249833"/>
            <a:ext cx="6995160" cy="22046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1849974"/>
            <a:ext cx="14196060" cy="6716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8517893"/>
            <a:ext cx="6963012" cy="4174487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12692380"/>
            <a:ext cx="6963012" cy="1866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8517893"/>
            <a:ext cx="6997304" cy="4174487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12692380"/>
            <a:ext cx="6997304" cy="18668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5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9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2316480"/>
            <a:ext cx="5308520" cy="810768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5002961"/>
            <a:ext cx="8332470" cy="246930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10424160"/>
            <a:ext cx="5308520" cy="19312046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9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2316480"/>
            <a:ext cx="5308520" cy="810768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5002961"/>
            <a:ext cx="8332470" cy="246930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10424160"/>
            <a:ext cx="5308520" cy="19312046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7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1849974"/>
            <a:ext cx="14196060" cy="6716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9249833"/>
            <a:ext cx="14196060" cy="22046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32205514"/>
            <a:ext cx="3703320" cy="1849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11718B-9ECE-436C-9D6C-F6898613ACC9}" type="datetimeFigureOut">
              <a:rPr lang="en-US" smtClean="0"/>
              <a:t>03/26/25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32205514"/>
            <a:ext cx="5554980" cy="1849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32205514"/>
            <a:ext cx="3703320" cy="1849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D6433-A41C-4DE9-91AB-B4881B5C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0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022D8F75-46DF-1C2E-D2B8-BF2AB8B7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0959" y="10949005"/>
            <a:ext cx="4033341" cy="30250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5D3EF79-7115-1205-DAD5-36763BE53118}"/>
              </a:ext>
            </a:extLst>
          </p:cNvPr>
          <p:cNvGrpSpPr/>
          <p:nvPr/>
        </p:nvGrpSpPr>
        <p:grpSpPr>
          <a:xfrm>
            <a:off x="1482947" y="6526263"/>
            <a:ext cx="11764682" cy="6866389"/>
            <a:chOff x="245379" y="0"/>
            <a:chExt cx="11764682" cy="6866389"/>
          </a:xfrm>
        </p:grpSpPr>
        <p:pic>
          <p:nvPicPr>
            <p:cNvPr id="8" name="Picture 7" descr="A blue and green molecule&#10;&#10;Description automatically generated">
              <a:extLst>
                <a:ext uri="{FF2B5EF4-FFF2-40B4-BE49-F238E27FC236}">
                  <a16:creationId xmlns:a16="http://schemas.microsoft.com/office/drawing/2014/main" id="{5E3F119E-0077-E3EE-8775-3E7BA7D19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9" name="Picture 8" descr="A blue and green structure&#10;&#10;Description automatically generated">
              <a:extLst>
                <a:ext uri="{FF2B5EF4-FFF2-40B4-BE49-F238E27FC236}">
                  <a16:creationId xmlns:a16="http://schemas.microsoft.com/office/drawing/2014/main" id="{1EA82C55-5E1A-D199-4F50-0F4139E2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11" name="Picture 10" descr="A blue and green spiral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5D22BAEA-F48E-C762-5882-C9074147C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13" name="Picture 12" descr="A blue and green structure&#10;&#10;Description automatically generated">
              <a:extLst>
                <a:ext uri="{FF2B5EF4-FFF2-40B4-BE49-F238E27FC236}">
                  <a16:creationId xmlns:a16="http://schemas.microsoft.com/office/drawing/2014/main" id="{4F1204B1-1EEC-216F-24C7-55D3CD7D0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14" name="Picture 13" descr="A blue and green molecule&#10;&#10;Description automatically generated">
              <a:extLst>
                <a:ext uri="{FF2B5EF4-FFF2-40B4-BE49-F238E27FC236}">
                  <a16:creationId xmlns:a16="http://schemas.microsoft.com/office/drawing/2014/main" id="{4904E123-CE64-1A03-77EB-40228E737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15" name="Picture 14" descr="A green and blue molecule&#10;&#10;Description automatically generated">
              <a:extLst>
                <a:ext uri="{FF2B5EF4-FFF2-40B4-BE49-F238E27FC236}">
                  <a16:creationId xmlns:a16="http://schemas.microsoft.com/office/drawing/2014/main" id="{D3E92DDF-7B2C-8DBC-F5B4-307C16558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17" name="Picture 16" descr="A blue and red spiral structure&#10;&#10;Description automatically generated">
              <a:extLst>
                <a:ext uri="{FF2B5EF4-FFF2-40B4-BE49-F238E27FC236}">
                  <a16:creationId xmlns:a16="http://schemas.microsoft.com/office/drawing/2014/main" id="{7490CF00-1A88-C2E6-9830-A0C07F167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21" name="Picture 20" descr="A red and blue spiral structure&#10;&#10;Description automatically generated">
              <a:extLst>
                <a:ext uri="{FF2B5EF4-FFF2-40B4-BE49-F238E27FC236}">
                  <a16:creationId xmlns:a16="http://schemas.microsoft.com/office/drawing/2014/main" id="{D491F434-AD47-1A4E-6F20-A31602CDA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52" name="Picture 51" descr="A red and blue spirals of protein&#10;&#10;Description automatically generated">
              <a:extLst>
                <a:ext uri="{FF2B5EF4-FFF2-40B4-BE49-F238E27FC236}">
                  <a16:creationId xmlns:a16="http://schemas.microsoft.com/office/drawing/2014/main" id="{46690119-3ADE-A0D9-8CE8-7CD452C8B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53" name="Picture 52" descr="A red and blue spirals of a protein&#10;&#10;Description automatically generated with medium confidence">
              <a:extLst>
                <a:ext uri="{FF2B5EF4-FFF2-40B4-BE49-F238E27FC236}">
                  <a16:creationId xmlns:a16="http://schemas.microsoft.com/office/drawing/2014/main" id="{F7D753A7-95F5-E597-2541-196CD207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54" name="Picture 53" descr="A red and blue spirals&#10;&#10;Description automatically generated">
              <a:extLst>
                <a:ext uri="{FF2B5EF4-FFF2-40B4-BE49-F238E27FC236}">
                  <a16:creationId xmlns:a16="http://schemas.microsoft.com/office/drawing/2014/main" id="{03F02C13-1336-CE6B-2430-8710BF20B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55" name="Picture 54" descr="A red and blue molecule&#10;&#10;Description automatically generated">
              <a:extLst>
                <a:ext uri="{FF2B5EF4-FFF2-40B4-BE49-F238E27FC236}">
                  <a16:creationId xmlns:a16="http://schemas.microsoft.com/office/drawing/2014/main" id="{8E5FED74-62DE-BE92-E4A9-976D0A7B5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56" name="Picture 55" descr="A red and blue spirals of a protein&#10;&#10;Description automatically generated with medium confidence">
              <a:extLst>
                <a:ext uri="{FF2B5EF4-FFF2-40B4-BE49-F238E27FC236}">
                  <a16:creationId xmlns:a16="http://schemas.microsoft.com/office/drawing/2014/main" id="{05788391-4984-C755-1391-1D4C8D88A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57" name="Picture 56" descr="A blue and yellow spirals&#10;&#10;Description automatically generated with medium confidence">
              <a:extLst>
                <a:ext uri="{FF2B5EF4-FFF2-40B4-BE49-F238E27FC236}">
                  <a16:creationId xmlns:a16="http://schemas.microsoft.com/office/drawing/2014/main" id="{7355D768-B9C6-035C-F8B2-A3180D220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58" name="Picture 57" descr="A blue and orange spirals&#10;&#10;Description automatically generated with medium confidence">
              <a:extLst>
                <a:ext uri="{FF2B5EF4-FFF2-40B4-BE49-F238E27FC236}">
                  <a16:creationId xmlns:a16="http://schemas.microsoft.com/office/drawing/2014/main" id="{BC089E6F-2CD5-7834-3FF9-56C89121F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59" name="Picture 58" descr="A green and blue spirals&#10;&#10;Description automatically generated">
              <a:extLst>
                <a:ext uri="{FF2B5EF4-FFF2-40B4-BE49-F238E27FC236}">
                  <a16:creationId xmlns:a16="http://schemas.microsoft.com/office/drawing/2014/main" id="{8E1E1B0E-B11D-D66D-4C1D-90548FD9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60" name="Picture 59" descr="A green and blue spirals of a protein&#10;&#10;Description automatically generated with medium confidence">
              <a:extLst>
                <a:ext uri="{FF2B5EF4-FFF2-40B4-BE49-F238E27FC236}">
                  <a16:creationId xmlns:a16="http://schemas.microsoft.com/office/drawing/2014/main" id="{3A465A82-0CA1-CC4B-AC89-D2B3D8A3C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61" name="Picture 60" descr="A red and blue molecule&#10;&#10;Description automatically generated">
              <a:extLst>
                <a:ext uri="{FF2B5EF4-FFF2-40B4-BE49-F238E27FC236}">
                  <a16:creationId xmlns:a16="http://schemas.microsoft.com/office/drawing/2014/main" id="{FCF755D9-3FE7-9353-27DC-D5690FE5C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62" name="Picture 61" descr="A blue and red molecule&#10;&#10;Description automatically generated">
              <a:extLst>
                <a:ext uri="{FF2B5EF4-FFF2-40B4-BE49-F238E27FC236}">
                  <a16:creationId xmlns:a16="http://schemas.microsoft.com/office/drawing/2014/main" id="{2352CB4B-008D-EEE2-FB76-53F76385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63" name="Picture 62" descr="A red and blue molecule&#10;&#10;Description automatically generated">
              <a:extLst>
                <a:ext uri="{FF2B5EF4-FFF2-40B4-BE49-F238E27FC236}">
                  <a16:creationId xmlns:a16="http://schemas.microsoft.com/office/drawing/2014/main" id="{E0C5F1B1-307D-44FE-BCA1-F3BDC5095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128" name="Picture 127" descr="A red and blue spiral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D712B614-A8AF-DD1E-6461-D18C91B6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0"/>
              <a:ext cx="10418767" cy="6858000"/>
            </a:xfrm>
            <a:prstGeom prst="rect">
              <a:avLst/>
            </a:prstGeom>
          </p:spPr>
        </p:pic>
        <p:pic>
          <p:nvPicPr>
            <p:cNvPr id="129" name="Picture 128" descr="A blue and yellow spirals of protein&#10;&#10;Description automatically generated with medium confidence">
              <a:extLst>
                <a:ext uri="{FF2B5EF4-FFF2-40B4-BE49-F238E27FC236}">
                  <a16:creationId xmlns:a16="http://schemas.microsoft.com/office/drawing/2014/main" id="{0101AAA5-F706-EB69-A5A2-7DB33EBEC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16" y="8389"/>
              <a:ext cx="10418767" cy="685800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45649D6-EBEA-0D2F-E055-50A71817EBE7}"/>
                </a:ext>
              </a:extLst>
            </p:cNvPr>
            <p:cNvSpPr txBox="1"/>
            <p:nvPr/>
          </p:nvSpPr>
          <p:spPr>
            <a:xfrm>
              <a:off x="4859512" y="5319905"/>
              <a:ext cx="959558" cy="1027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25" dirty="0">
                  <a:solidFill>
                    <a:srgbClr val="00B050"/>
                  </a:solidFill>
                </a:rPr>
                <a:t>HPV10</a:t>
              </a:r>
            </a:p>
            <a:p>
              <a:r>
                <a:rPr lang="en-US" sz="2025" dirty="0">
                  <a:solidFill>
                    <a:srgbClr val="00B050"/>
                  </a:solidFill>
                </a:rPr>
                <a:t>HPV32</a:t>
              </a:r>
            </a:p>
            <a:p>
              <a:r>
                <a:rPr lang="en-US" sz="2025" dirty="0">
                  <a:solidFill>
                    <a:srgbClr val="FFC400"/>
                  </a:solidFill>
                </a:rPr>
                <a:t>HPV6A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7A01E71-7AFD-FFE9-C5C2-DA81E6B0D593}"/>
                </a:ext>
              </a:extLst>
            </p:cNvPr>
            <p:cNvSpPr txBox="1"/>
            <p:nvPr/>
          </p:nvSpPr>
          <p:spPr>
            <a:xfrm>
              <a:off x="6397720" y="779058"/>
              <a:ext cx="946734" cy="715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25" dirty="0">
                  <a:solidFill>
                    <a:srgbClr val="FF0000"/>
                  </a:solidFill>
                </a:rPr>
                <a:t>HPV18</a:t>
              </a:r>
            </a:p>
            <a:p>
              <a:r>
                <a:rPr lang="en-US" sz="2025" dirty="0">
                  <a:solidFill>
                    <a:srgbClr val="FF0000"/>
                  </a:solidFill>
                </a:rPr>
                <a:t>HPV39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D075EA2-B407-C281-4F7F-16230CF41512}"/>
                </a:ext>
              </a:extLst>
            </p:cNvPr>
            <p:cNvSpPr txBox="1"/>
            <p:nvPr/>
          </p:nvSpPr>
          <p:spPr>
            <a:xfrm>
              <a:off x="245379" y="1994234"/>
              <a:ext cx="946734" cy="1962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25" dirty="0">
                  <a:solidFill>
                    <a:srgbClr val="00B050"/>
                  </a:solidFill>
                </a:rPr>
                <a:t>HPV1</a:t>
              </a:r>
            </a:p>
            <a:p>
              <a:r>
                <a:rPr lang="en-US" sz="2025" dirty="0">
                  <a:solidFill>
                    <a:srgbClr val="00B050"/>
                  </a:solidFill>
                </a:rPr>
                <a:t>HPV03</a:t>
              </a:r>
            </a:p>
            <a:p>
              <a:r>
                <a:rPr lang="en-US" sz="2025" dirty="0">
                  <a:solidFill>
                    <a:srgbClr val="00B050"/>
                  </a:solidFill>
                </a:rPr>
                <a:t>HPV05</a:t>
              </a:r>
            </a:p>
            <a:p>
              <a:r>
                <a:rPr lang="en-US" sz="2025" dirty="0">
                  <a:solidFill>
                    <a:srgbClr val="00B050"/>
                  </a:solidFill>
                </a:rPr>
                <a:t>HPV08</a:t>
              </a:r>
            </a:p>
            <a:p>
              <a:r>
                <a:rPr lang="en-US" sz="2025" dirty="0">
                  <a:solidFill>
                    <a:srgbClr val="00B050"/>
                  </a:solidFill>
                </a:rPr>
                <a:t>HPV09</a:t>
              </a:r>
            </a:p>
            <a:p>
              <a:r>
                <a:rPr lang="en-US" sz="2025" dirty="0">
                  <a:solidFill>
                    <a:srgbClr val="00B050"/>
                  </a:solidFill>
                </a:rPr>
                <a:t>HPV38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6D285E1-B5E9-7063-80DA-EE8A5314593F}"/>
                </a:ext>
              </a:extLst>
            </p:cNvPr>
            <p:cNvSpPr txBox="1"/>
            <p:nvPr/>
          </p:nvSpPr>
          <p:spPr>
            <a:xfrm>
              <a:off x="11045694" y="1198677"/>
              <a:ext cx="964367" cy="2273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25" dirty="0">
                  <a:solidFill>
                    <a:srgbClr val="FF0000"/>
                  </a:solidFill>
                </a:rPr>
                <a:t>HPV33</a:t>
              </a:r>
            </a:p>
            <a:p>
              <a:r>
                <a:rPr lang="en-US" sz="2025" dirty="0">
                  <a:solidFill>
                    <a:srgbClr val="FF0000"/>
                  </a:solidFill>
                </a:rPr>
                <a:t>HPV45</a:t>
              </a:r>
            </a:p>
            <a:p>
              <a:r>
                <a:rPr lang="en-US" sz="2025" dirty="0">
                  <a:solidFill>
                    <a:srgbClr val="FF0000"/>
                  </a:solidFill>
                </a:rPr>
                <a:t>HPV51</a:t>
              </a:r>
            </a:p>
            <a:p>
              <a:r>
                <a:rPr lang="en-US" sz="2025" dirty="0">
                  <a:solidFill>
                    <a:srgbClr val="FF0000"/>
                  </a:solidFill>
                </a:rPr>
                <a:t>HPV52</a:t>
              </a:r>
            </a:p>
            <a:p>
              <a:r>
                <a:rPr lang="en-US" sz="2025" dirty="0">
                  <a:solidFill>
                    <a:srgbClr val="FF0000"/>
                  </a:solidFill>
                </a:rPr>
                <a:t>HPV58</a:t>
              </a:r>
            </a:p>
            <a:p>
              <a:r>
                <a:rPr lang="en-US" sz="2025" dirty="0">
                  <a:solidFill>
                    <a:srgbClr val="FFC400"/>
                  </a:solidFill>
                </a:rPr>
                <a:t>HPV6B</a:t>
              </a:r>
            </a:p>
            <a:p>
              <a:r>
                <a:rPr lang="en-US" sz="2025" dirty="0">
                  <a:solidFill>
                    <a:srgbClr val="FFC400"/>
                  </a:solidFill>
                </a:rPr>
                <a:t>HPV11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8A6C36B-117D-353F-D2F7-76418819465C}"/>
                </a:ext>
              </a:extLst>
            </p:cNvPr>
            <p:cNvSpPr txBox="1"/>
            <p:nvPr/>
          </p:nvSpPr>
          <p:spPr>
            <a:xfrm>
              <a:off x="4022787" y="5319905"/>
              <a:ext cx="946734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25" dirty="0">
                  <a:solidFill>
                    <a:srgbClr val="FF0000"/>
                  </a:solidFill>
                </a:rPr>
                <a:t>HPV16</a:t>
              </a:r>
            </a:p>
            <a:p>
              <a:r>
                <a:rPr lang="en-US" sz="2025" dirty="0">
                  <a:solidFill>
                    <a:srgbClr val="FF0000"/>
                  </a:solidFill>
                </a:rPr>
                <a:t>HPV31</a:t>
              </a:r>
            </a:p>
            <a:p>
              <a:r>
                <a:rPr lang="en-US" sz="2025" dirty="0">
                  <a:solidFill>
                    <a:srgbClr val="FF0000"/>
                  </a:solidFill>
                </a:rPr>
                <a:t>HPV35</a:t>
              </a:r>
            </a:p>
            <a:p>
              <a:r>
                <a:rPr lang="en-US" sz="2025" dirty="0">
                  <a:solidFill>
                    <a:srgbClr val="FF0000"/>
                  </a:solidFill>
                </a:rPr>
                <a:t>HPV56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E4DC5F3-4F42-08BF-310E-204627BB3EAB}"/>
                </a:ext>
              </a:extLst>
            </p:cNvPr>
            <p:cNvSpPr txBox="1"/>
            <p:nvPr/>
          </p:nvSpPr>
          <p:spPr>
            <a:xfrm>
              <a:off x="1110762" y="4477663"/>
              <a:ext cx="17395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highlight>
                    <a:srgbClr val="01F9F9"/>
                  </a:highlight>
                </a:rPr>
                <a:t>Importin Alpha</a:t>
              </a:r>
            </a:p>
            <a:p>
              <a:pPr algn="ctr"/>
              <a:r>
                <a:rPr lang="en-US" b="1" dirty="0">
                  <a:highlight>
                    <a:srgbClr val="01F9F9"/>
                  </a:highlight>
                </a:rPr>
                <a:t>Subunit-1</a:t>
              </a:r>
            </a:p>
          </p:txBody>
        </p:sp>
      </p:grpSp>
      <p:pic>
        <p:nvPicPr>
          <p:cNvPr id="134" name="Graphic 133">
            <a:extLst>
              <a:ext uri="{FF2B5EF4-FFF2-40B4-BE49-F238E27FC236}">
                <a16:creationId xmlns:a16="http://schemas.microsoft.com/office/drawing/2014/main" id="{8BDEC501-70C7-CB64-9495-D438D41638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797712" y="101600"/>
            <a:ext cx="6807038" cy="6131249"/>
          </a:xfrm>
          <a:prstGeom prst="rect">
            <a:avLst/>
          </a:prstGeom>
        </p:spPr>
      </p:pic>
      <p:graphicFrame>
        <p:nvGraphicFramePr>
          <p:cNvPr id="164" name="Table 163">
            <a:extLst>
              <a:ext uri="{FF2B5EF4-FFF2-40B4-BE49-F238E27FC236}">
                <a16:creationId xmlns:a16="http://schemas.microsoft.com/office/drawing/2014/main" id="{1F7E89BE-5F9F-D114-08A0-6C754F10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691291"/>
              </p:ext>
            </p:extLst>
          </p:nvPr>
        </p:nvGraphicFramePr>
        <p:xfrm>
          <a:off x="1124298" y="12115312"/>
          <a:ext cx="3286508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6934">
                  <a:extLst>
                    <a:ext uri="{9D8B030D-6E8A-4147-A177-3AD203B41FA5}">
                      <a16:colId xmlns:a16="http://schemas.microsoft.com/office/drawing/2014/main" val="3458454424"/>
                    </a:ext>
                  </a:extLst>
                </a:gridCol>
                <a:gridCol w="859574">
                  <a:extLst>
                    <a:ext uri="{9D8B030D-6E8A-4147-A177-3AD203B41FA5}">
                      <a16:colId xmlns:a16="http://schemas.microsoft.com/office/drawing/2014/main" val="2073114614"/>
                    </a:ext>
                  </a:extLst>
                </a:gridCol>
              </a:tblGrid>
              <a:tr h="215444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</a:t>
                      </a:r>
                      <a:r>
                        <a:rPr lang="en-US" altLang="zh-CN" sz="1400" dirty="0"/>
                        <a:t>on-Oncogenic: Low Risk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798158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Oncogenic: Low Risk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00416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Oncogenic: High Risk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9556"/>
                  </a:ext>
                </a:extLst>
              </a:tr>
            </a:tbl>
          </a:graphicData>
        </a:graphic>
      </p:graphicFrame>
      <p:sp>
        <p:nvSpPr>
          <p:cNvPr id="165" name="TextBox 164">
            <a:extLst>
              <a:ext uri="{FF2B5EF4-FFF2-40B4-BE49-F238E27FC236}">
                <a16:creationId xmlns:a16="http://schemas.microsoft.com/office/drawing/2014/main" id="{82E21416-E9B0-3D03-1EA8-FE991D1D5162}"/>
              </a:ext>
            </a:extLst>
          </p:cNvPr>
          <p:cNvSpPr txBox="1"/>
          <p:nvPr/>
        </p:nvSpPr>
        <p:spPr>
          <a:xfrm>
            <a:off x="278607" y="44245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37C09B4-12E4-C9CB-2E28-8E7EF327D90D}"/>
              </a:ext>
            </a:extLst>
          </p:cNvPr>
          <p:cNvSpPr txBox="1"/>
          <p:nvPr/>
        </p:nvSpPr>
        <p:spPr>
          <a:xfrm>
            <a:off x="8498615" y="44245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72A6245-8D00-79B4-FFE3-A1261AD12D31}"/>
              </a:ext>
            </a:extLst>
          </p:cNvPr>
          <p:cNvSpPr txBox="1"/>
          <p:nvPr/>
        </p:nvSpPr>
        <p:spPr>
          <a:xfrm>
            <a:off x="1658806" y="6897186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D7F4011-BD69-D89B-A034-05C0979110A0}"/>
              </a:ext>
            </a:extLst>
          </p:cNvPr>
          <p:cNvSpPr txBox="1"/>
          <p:nvPr/>
        </p:nvSpPr>
        <p:spPr>
          <a:xfrm>
            <a:off x="278607" y="13672327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3CB903F-DC2F-075D-FC44-1E8FD787CFD7}"/>
              </a:ext>
            </a:extLst>
          </p:cNvPr>
          <p:cNvSpPr txBox="1"/>
          <p:nvPr/>
        </p:nvSpPr>
        <p:spPr>
          <a:xfrm>
            <a:off x="262987" y="23735405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6603CC5-51A8-E413-DA8A-05A6D24C2280}"/>
              </a:ext>
            </a:extLst>
          </p:cNvPr>
          <p:cNvGrpSpPr/>
          <p:nvPr/>
        </p:nvGrpSpPr>
        <p:grpSpPr>
          <a:xfrm>
            <a:off x="687308" y="14217092"/>
            <a:ext cx="15278780" cy="9246988"/>
            <a:chOff x="687308" y="14217092"/>
            <a:chExt cx="15278780" cy="9246988"/>
          </a:xfrm>
        </p:grpSpPr>
        <p:pic>
          <p:nvPicPr>
            <p:cNvPr id="145" name="Picture 14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FE2E1F1-9BA6-E702-D1F6-CF2D77AD5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08" y="14217092"/>
              <a:ext cx="9589866" cy="8997696"/>
            </a:xfrm>
            <a:prstGeom prst="rect">
              <a:avLst/>
            </a:prstGeom>
          </p:spPr>
        </p:pic>
        <p:pic>
          <p:nvPicPr>
            <p:cNvPr id="143" name="Picture 14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B6AE2DF3-831A-7354-4711-1AB28805E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4840" r="4488" b="8815"/>
            <a:stretch/>
          </p:blipFill>
          <p:spPr>
            <a:xfrm>
              <a:off x="10290629" y="15828580"/>
              <a:ext cx="5653381" cy="7324344"/>
            </a:xfrm>
            <a:prstGeom prst="rect">
              <a:avLst/>
            </a:prstGeom>
          </p:spPr>
        </p:pic>
        <p:pic>
          <p:nvPicPr>
            <p:cNvPr id="171" name="Picture 170" descr="A screenshot of a graph&#10;&#10;Description automatically generated">
              <a:extLst>
                <a:ext uri="{FF2B5EF4-FFF2-40B4-BE49-F238E27FC236}">
                  <a16:creationId xmlns:a16="http://schemas.microsoft.com/office/drawing/2014/main" id="{B96D7898-D74D-776D-F9A0-3F84CA0F0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2" t="92791" r="4381" b="5853"/>
            <a:stretch/>
          </p:blipFill>
          <p:spPr>
            <a:xfrm>
              <a:off x="10290629" y="23092227"/>
              <a:ext cx="5667895" cy="115560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9A8B08-E9D4-8D10-930F-3E7AB0DD13BE}"/>
                </a:ext>
              </a:extLst>
            </p:cNvPr>
            <p:cNvSpPr txBox="1"/>
            <p:nvPr/>
          </p:nvSpPr>
          <p:spPr>
            <a:xfrm>
              <a:off x="10392020" y="15387851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IBB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DD3023C-2556-A63D-55B4-D7AD4BE8BE32}"/>
                </a:ext>
              </a:extLst>
            </p:cNvPr>
            <p:cNvSpPr txBox="1"/>
            <p:nvPr/>
          </p:nvSpPr>
          <p:spPr>
            <a:xfrm>
              <a:off x="11524342" y="15287300"/>
              <a:ext cx="1558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</a:t>
              </a:r>
              <a:r>
                <a:rPr lang="en-US" altLang="zh-CN" sz="1400" b="1" dirty="0"/>
                <a:t>ajor Cargo NLS binding sites</a:t>
              </a:r>
              <a:endParaRPr lang="en-US" sz="1400" b="1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3CA86EE-7A11-C874-0FAB-1EAF6E07A375}"/>
                </a:ext>
              </a:extLst>
            </p:cNvPr>
            <p:cNvSpPr txBox="1"/>
            <p:nvPr/>
          </p:nvSpPr>
          <p:spPr>
            <a:xfrm>
              <a:off x="13324679" y="15287300"/>
              <a:ext cx="1558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Minor</a:t>
              </a:r>
              <a:r>
                <a:rPr lang="en-US" altLang="zh-CN" sz="1400" b="1" dirty="0"/>
                <a:t> Cargo NLS binding sites</a:t>
              </a:r>
              <a:endParaRPr lang="en-US" sz="1400" b="1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4674397-C3E7-8A39-BDDE-218B445D0355}"/>
                </a:ext>
              </a:extLst>
            </p:cNvPr>
            <p:cNvSpPr txBox="1"/>
            <p:nvPr/>
          </p:nvSpPr>
          <p:spPr>
            <a:xfrm>
              <a:off x="9967205" y="23156303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0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1015F59-FB40-47BA-D151-1331576852A9}"/>
                </a:ext>
              </a:extLst>
            </p:cNvPr>
            <p:cNvSpPr txBox="1"/>
            <p:nvPr/>
          </p:nvSpPr>
          <p:spPr>
            <a:xfrm>
              <a:off x="12080425" y="23156303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200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E6795DA-41E2-7CD3-D0E7-297AB43FE1B7}"/>
                </a:ext>
              </a:extLst>
            </p:cNvPr>
            <p:cNvSpPr txBox="1"/>
            <p:nvPr/>
          </p:nvSpPr>
          <p:spPr>
            <a:xfrm>
              <a:off x="13139489" y="23156303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300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D7F46B38-CE38-BA3A-C2DF-9264951DA44E}"/>
                </a:ext>
              </a:extLst>
            </p:cNvPr>
            <p:cNvSpPr txBox="1"/>
            <p:nvPr/>
          </p:nvSpPr>
          <p:spPr>
            <a:xfrm>
              <a:off x="14184034" y="23156303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400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33A711B9-35EA-8999-D625-8EB6899F3C50}"/>
                </a:ext>
              </a:extLst>
            </p:cNvPr>
            <p:cNvSpPr txBox="1"/>
            <p:nvPr/>
          </p:nvSpPr>
          <p:spPr>
            <a:xfrm>
              <a:off x="15264300" y="23156303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500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DD8CFD5E-B7EA-B670-A89B-3BA1DB209F05}"/>
                </a:ext>
              </a:extLst>
            </p:cNvPr>
            <p:cNvSpPr txBox="1"/>
            <p:nvPr/>
          </p:nvSpPr>
          <p:spPr>
            <a:xfrm>
              <a:off x="11039789" y="23156303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6FD7FAB3-1BC6-DEA3-74BC-10DD65633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26231"/>
              </p:ext>
            </p:extLst>
          </p:nvPr>
        </p:nvGraphicFramePr>
        <p:xfrm>
          <a:off x="3747841" y="13894547"/>
          <a:ext cx="263521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6934">
                  <a:extLst>
                    <a:ext uri="{9D8B030D-6E8A-4147-A177-3AD203B41FA5}">
                      <a16:colId xmlns:a16="http://schemas.microsoft.com/office/drawing/2014/main" val="34584544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3114614"/>
                    </a:ext>
                  </a:extLst>
                </a:gridCol>
              </a:tblGrid>
              <a:tr h="215444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</a:t>
                      </a:r>
                      <a:r>
                        <a:rPr lang="en-US" altLang="zh-CN" sz="1400" dirty="0"/>
                        <a:t>on-Oncogenic: Low Risk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798158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A8C3F703-07B1-6C13-D5D0-34AF591A6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94266"/>
              </p:ext>
            </p:extLst>
          </p:nvPr>
        </p:nvGraphicFramePr>
        <p:xfrm>
          <a:off x="9825437" y="13900332"/>
          <a:ext cx="263521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6934">
                  <a:extLst>
                    <a:ext uri="{9D8B030D-6E8A-4147-A177-3AD203B41FA5}">
                      <a16:colId xmlns:a16="http://schemas.microsoft.com/office/drawing/2014/main" val="26567864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4447382"/>
                    </a:ext>
                  </a:extLst>
                </a:gridCol>
              </a:tblGrid>
              <a:tr h="215444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Oncogenic: High Risk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50001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D2EA22B-5A89-5303-8C9D-E127F71ED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46357"/>
              </p:ext>
            </p:extLst>
          </p:nvPr>
        </p:nvGraphicFramePr>
        <p:xfrm>
          <a:off x="6864352" y="13894547"/>
          <a:ext cx="263521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6934">
                  <a:extLst>
                    <a:ext uri="{9D8B030D-6E8A-4147-A177-3AD203B41FA5}">
                      <a16:colId xmlns:a16="http://schemas.microsoft.com/office/drawing/2014/main" val="375306595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0865569"/>
                    </a:ext>
                  </a:extLst>
                </a:gridCol>
              </a:tblGrid>
              <a:tr h="21544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Oncogenic: Low Risk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677579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3C0E51BD-28AC-9552-5409-B99E1DDE2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133240"/>
              </p:ext>
            </p:extLst>
          </p:nvPr>
        </p:nvGraphicFramePr>
        <p:xfrm>
          <a:off x="3889609" y="23976095"/>
          <a:ext cx="263521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6934">
                  <a:extLst>
                    <a:ext uri="{9D8B030D-6E8A-4147-A177-3AD203B41FA5}">
                      <a16:colId xmlns:a16="http://schemas.microsoft.com/office/drawing/2014/main" val="34584544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3114614"/>
                    </a:ext>
                  </a:extLst>
                </a:gridCol>
              </a:tblGrid>
              <a:tr h="215444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</a:t>
                      </a:r>
                      <a:r>
                        <a:rPr lang="en-US" altLang="zh-CN" sz="1400" dirty="0"/>
                        <a:t>on-Oncogenic: Low Risk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798158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A575BB9-53FB-5501-FD28-30F5DF039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56873"/>
              </p:ext>
            </p:extLst>
          </p:nvPr>
        </p:nvGraphicFramePr>
        <p:xfrm>
          <a:off x="9967205" y="23981880"/>
          <a:ext cx="263521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6934">
                  <a:extLst>
                    <a:ext uri="{9D8B030D-6E8A-4147-A177-3AD203B41FA5}">
                      <a16:colId xmlns:a16="http://schemas.microsoft.com/office/drawing/2014/main" val="26567864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4447382"/>
                    </a:ext>
                  </a:extLst>
                </a:gridCol>
              </a:tblGrid>
              <a:tr h="215444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Oncogenic: High Risk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50001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68840FDA-DE1C-B5A3-775C-4890A1683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382329"/>
              </p:ext>
            </p:extLst>
          </p:nvPr>
        </p:nvGraphicFramePr>
        <p:xfrm>
          <a:off x="7006120" y="23976095"/>
          <a:ext cx="263521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6934">
                  <a:extLst>
                    <a:ext uri="{9D8B030D-6E8A-4147-A177-3AD203B41FA5}">
                      <a16:colId xmlns:a16="http://schemas.microsoft.com/office/drawing/2014/main" val="375306595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0865569"/>
                    </a:ext>
                  </a:extLst>
                </a:gridCol>
              </a:tblGrid>
              <a:tr h="21544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Oncogenic: Low Risk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677579"/>
                  </a:ext>
                </a:extLst>
              </a:tr>
            </a:tbl>
          </a:graphicData>
        </a:graphic>
      </p:graphicFrame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4C03D25-8F9B-32EB-F861-49989F13E4C3}"/>
              </a:ext>
            </a:extLst>
          </p:cNvPr>
          <p:cNvGrpSpPr/>
          <p:nvPr/>
        </p:nvGrpSpPr>
        <p:grpSpPr>
          <a:xfrm>
            <a:off x="139308" y="24324400"/>
            <a:ext cx="16232807" cy="9334753"/>
            <a:chOff x="139308" y="24324400"/>
            <a:chExt cx="16232807" cy="933475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D90C02-B13A-1650-15A4-20BEA6D78FB7}"/>
                </a:ext>
              </a:extLst>
            </p:cNvPr>
            <p:cNvSpPr/>
            <p:nvPr/>
          </p:nvSpPr>
          <p:spPr>
            <a:xfrm>
              <a:off x="139309" y="32826960"/>
              <a:ext cx="16232806" cy="439783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76744B-4AEB-CDDA-3D46-DFBA5E3D03B2}"/>
                </a:ext>
              </a:extLst>
            </p:cNvPr>
            <p:cNvSpPr/>
            <p:nvPr/>
          </p:nvSpPr>
          <p:spPr>
            <a:xfrm>
              <a:off x="139308" y="31970860"/>
              <a:ext cx="16232806" cy="822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ADF6E2-1F2F-3E77-EAA1-9773F6A86DE1}"/>
                </a:ext>
              </a:extLst>
            </p:cNvPr>
            <p:cNvSpPr/>
            <p:nvPr/>
          </p:nvSpPr>
          <p:spPr>
            <a:xfrm>
              <a:off x="139308" y="30022800"/>
              <a:ext cx="16232806" cy="18383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44ADF1-E5F5-A089-09FA-1B499EAE2EA3}"/>
                </a:ext>
              </a:extLst>
            </p:cNvPr>
            <p:cNvSpPr/>
            <p:nvPr/>
          </p:nvSpPr>
          <p:spPr>
            <a:xfrm>
              <a:off x="139308" y="26416000"/>
              <a:ext cx="16232806" cy="3591560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09D7FD-64C7-929F-FEEC-0E5C56DE8CE2}"/>
                </a:ext>
              </a:extLst>
            </p:cNvPr>
            <p:cNvSpPr/>
            <p:nvPr/>
          </p:nvSpPr>
          <p:spPr>
            <a:xfrm>
              <a:off x="139308" y="25660350"/>
              <a:ext cx="16232806" cy="6949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6" name="Picture 24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54EDA4DF-BFBB-E234-1B29-EA36DF75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7" t="96691" r="4532" b="2067"/>
            <a:stretch/>
          </p:blipFill>
          <p:spPr>
            <a:xfrm>
              <a:off x="9514080" y="33315786"/>
              <a:ext cx="6805812" cy="109228"/>
            </a:xfrm>
            <a:prstGeom prst="rect">
              <a:avLst/>
            </a:prstGeom>
          </p:spPr>
        </p:pic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A6DCC6C5-8808-64A6-C389-003B36E431CD}"/>
                </a:ext>
              </a:extLst>
            </p:cNvPr>
            <p:cNvSpPr txBox="1"/>
            <p:nvPr/>
          </p:nvSpPr>
          <p:spPr>
            <a:xfrm>
              <a:off x="9671903" y="25089437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IBB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4E8FAD89-F97B-5864-96F0-8469E48FB83D}"/>
                </a:ext>
              </a:extLst>
            </p:cNvPr>
            <p:cNvSpPr txBox="1"/>
            <p:nvPr/>
          </p:nvSpPr>
          <p:spPr>
            <a:xfrm>
              <a:off x="11152567" y="24988886"/>
              <a:ext cx="1558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</a:t>
              </a:r>
              <a:r>
                <a:rPr lang="en-US" altLang="zh-CN" sz="1400" b="1" dirty="0"/>
                <a:t>ajor Cargo NLS binding sites</a:t>
              </a:r>
              <a:endParaRPr lang="en-US" sz="1400" b="1" dirty="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98CE2EA-F82C-D5FA-6AE7-742B1B7C4270}"/>
                </a:ext>
              </a:extLst>
            </p:cNvPr>
            <p:cNvSpPr txBox="1"/>
            <p:nvPr/>
          </p:nvSpPr>
          <p:spPr>
            <a:xfrm>
              <a:off x="13330275" y="24988886"/>
              <a:ext cx="1558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Minor</a:t>
              </a:r>
              <a:r>
                <a:rPr lang="en-US" altLang="zh-CN" sz="1400" b="1" dirty="0"/>
                <a:t> Cargo NLS binding sites</a:t>
              </a:r>
              <a:endParaRPr lang="en-US" sz="14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A0BAFE4C-0A4B-4FC5-07DC-465AD8E58D67}"/>
                </a:ext>
              </a:extLst>
            </p:cNvPr>
            <p:cNvSpPr txBox="1"/>
            <p:nvPr/>
          </p:nvSpPr>
          <p:spPr>
            <a:xfrm>
              <a:off x="9174514" y="33351376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0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D9843EF1-BAE6-947E-8668-C8B363D98648}"/>
                </a:ext>
              </a:extLst>
            </p:cNvPr>
            <p:cNvSpPr txBox="1"/>
            <p:nvPr/>
          </p:nvSpPr>
          <p:spPr>
            <a:xfrm>
              <a:off x="11737674" y="33351376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200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F362DA7E-D868-DCC3-0A7B-E0CC8BF8C914}"/>
                </a:ext>
              </a:extLst>
            </p:cNvPr>
            <p:cNvSpPr txBox="1"/>
            <p:nvPr/>
          </p:nvSpPr>
          <p:spPr>
            <a:xfrm>
              <a:off x="13014449" y="33351376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300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8385DB5A-504A-7329-2C98-28F6FB8472EC}"/>
                </a:ext>
              </a:extLst>
            </p:cNvPr>
            <p:cNvSpPr txBox="1"/>
            <p:nvPr/>
          </p:nvSpPr>
          <p:spPr>
            <a:xfrm>
              <a:off x="14291220" y="33351376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400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281E2749-E42F-C754-0C77-0DF6A47B9E74}"/>
                </a:ext>
              </a:extLst>
            </p:cNvPr>
            <p:cNvSpPr txBox="1"/>
            <p:nvPr/>
          </p:nvSpPr>
          <p:spPr>
            <a:xfrm>
              <a:off x="15574685" y="33351376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500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1BE7A80B-C95D-322C-A653-9C12E7E4FBB3}"/>
                </a:ext>
              </a:extLst>
            </p:cNvPr>
            <p:cNvSpPr txBox="1"/>
            <p:nvPr/>
          </p:nvSpPr>
          <p:spPr>
            <a:xfrm>
              <a:off x="10450296" y="33351376"/>
              <a:ext cx="70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100</a:t>
              </a:r>
            </a:p>
          </p:txBody>
        </p:sp>
        <p:pic>
          <p:nvPicPr>
            <p:cNvPr id="138" name="Picture 137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C12B7A8-2CBB-4B4A-B22C-0C93E7319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6" t="4666" r="4579" b="6285"/>
            <a:stretch/>
          </p:blipFill>
          <p:spPr>
            <a:xfrm>
              <a:off x="9514079" y="25485940"/>
              <a:ext cx="6805811" cy="7863840"/>
            </a:xfrm>
            <a:prstGeom prst="rect">
              <a:avLst/>
            </a:prstGeom>
          </p:spPr>
        </p:pic>
        <p:pic>
          <p:nvPicPr>
            <p:cNvPr id="140" name="Picture 13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2002D07-E8E2-591D-5808-41B3DC3AA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15" y="24324400"/>
              <a:ext cx="9209406" cy="8997696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70352EF-2124-60F9-D458-45F87D15144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6508" y="492017"/>
            <a:ext cx="7482107" cy="4240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A1F735-F1FA-71D6-987D-F0B3F099E7AF}"/>
              </a:ext>
            </a:extLst>
          </p:cNvPr>
          <p:cNvSpPr txBox="1"/>
          <p:nvPr/>
        </p:nvSpPr>
        <p:spPr>
          <a:xfrm rot="16200000">
            <a:off x="-819098" y="2448428"/>
            <a:ext cx="3004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Extent of Sharedness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DEF4F-21D3-5FC4-B87F-45B5FC36508D}"/>
              </a:ext>
            </a:extLst>
          </p:cNvPr>
          <p:cNvSpPr txBox="1"/>
          <p:nvPr/>
        </p:nvSpPr>
        <p:spPr>
          <a:xfrm rot="19833881">
            <a:off x="427096" y="5185818"/>
            <a:ext cx="284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risk: High risk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2570A-6B82-25C4-1C6F-D5C62471BD71}"/>
              </a:ext>
            </a:extLst>
          </p:cNvPr>
          <p:cNvSpPr txBox="1"/>
          <p:nvPr/>
        </p:nvSpPr>
        <p:spPr>
          <a:xfrm rot="19833881">
            <a:off x="2585322" y="5185816"/>
            <a:ext cx="284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risk: Low risk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E7AA73-36D5-5F18-FA3C-828267F0F92F}"/>
              </a:ext>
            </a:extLst>
          </p:cNvPr>
          <p:cNvSpPr txBox="1"/>
          <p:nvPr/>
        </p:nvSpPr>
        <p:spPr>
          <a:xfrm rot="19833881">
            <a:off x="4769996" y="5167748"/>
            <a:ext cx="284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risk: High risk</a:t>
            </a:r>
          </a:p>
        </p:txBody>
      </p:sp>
    </p:spTree>
    <p:extLst>
      <p:ext uri="{BB962C8B-B14F-4D97-AF65-F5344CB8AC3E}">
        <p14:creationId xmlns:p14="http://schemas.microsoft.com/office/powerpoint/2010/main" val="4191537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1495</TotalTime>
  <Words>118</Words>
  <Application>Microsoft Office PowerPoint</Application>
  <PresentationFormat>Custom</PresentationFormat>
  <Paragraphs>60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 Li</dc:creator>
  <cp:lastModifiedBy>Le Li</cp:lastModifiedBy>
  <cp:revision>23</cp:revision>
  <dcterms:created xsi:type="dcterms:W3CDTF">2024-09-22T19:26:36Z</dcterms:created>
  <dcterms:modified xsi:type="dcterms:W3CDTF">2025-03-26T14:30:24Z</dcterms:modified>
</cp:coreProperties>
</file>